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81" r:id="rId3"/>
    <p:sldId id="280" r:id="rId4"/>
    <p:sldId id="259" r:id="rId5"/>
    <p:sldId id="260" r:id="rId6"/>
    <p:sldId id="261" r:id="rId7"/>
    <p:sldId id="262" r:id="rId8"/>
    <p:sldId id="273" r:id="rId9"/>
    <p:sldId id="263" r:id="rId10"/>
    <p:sldId id="274" r:id="rId11"/>
    <p:sldId id="275" r:id="rId12"/>
    <p:sldId id="276" r:id="rId13"/>
    <p:sldId id="277" r:id="rId14"/>
    <p:sldId id="278" r:id="rId15"/>
    <p:sldId id="279" r:id="rId16"/>
    <p:sldId id="270" r:id="rId17"/>
  </p:sldIdLst>
  <p:sldSz cx="18288000" cy="10287000"/>
  <p:notesSz cx="6858000" cy="9144000"/>
  <p:embeddedFontLst>
    <p:embeddedFont>
      <p:font typeface="Poppins" panose="00000500000000000000" pitchFamily="2" charset="0"/>
      <p:regular r:id="rId18"/>
      <p:bold r:id="rId19"/>
    </p:embeddedFont>
    <p:embeddedFont>
      <p:font typeface="Poppins Bold" panose="00000800000000000000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0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>
                  <a:shade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A07-4FC5-9AD7-C27361E69EC4}"/>
              </c:ext>
            </c:extLst>
          </c:dPt>
          <c:dPt>
            <c:idx val="1"/>
            <c:bubble3D val="0"/>
            <c:spPr>
              <a:solidFill>
                <a:schemeClr val="accent6">
                  <a:shade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A07-4FC5-9AD7-C27361E69EC4}"/>
              </c:ext>
            </c:extLst>
          </c:dPt>
          <c:dPt>
            <c:idx val="2"/>
            <c:bubble3D val="0"/>
            <c:spPr>
              <a:solidFill>
                <a:schemeClr val="accent6">
                  <a:tint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A07-4FC5-9AD7-C27361E69EC4}"/>
              </c:ext>
            </c:extLst>
          </c:dPt>
          <c:dPt>
            <c:idx val="3"/>
            <c:bubble3D val="0"/>
            <c:spPr>
              <a:solidFill>
                <a:schemeClr val="accent6">
                  <a:tint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A07-4FC5-9AD7-C27361E69EC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Feuil1!$B$2:$B$5</c:f>
              <c:numCache>
                <c:formatCode>0.00%</c:formatCode>
                <c:ptCount val="4"/>
                <c:pt idx="0">
                  <c:v>0.58679999999999999</c:v>
                </c:pt>
                <c:pt idx="1">
                  <c:v>0.1416</c:v>
                </c:pt>
                <c:pt idx="2">
                  <c:v>8.3000000000000001E-3</c:v>
                </c:pt>
                <c:pt idx="3">
                  <c:v>0.26330000000000009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Feuil1!$B$1</c15:sqref>
                        </c15:formulaRef>
                      </c:ext>
                    </c:extLst>
                    <c:strCache>
                      <c:ptCount val="1"/>
                      <c:pt idx="0">
                        <c:v>capitalisation boursière totale 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Feuil1!$A$2:$A$5</c15:sqref>
                        </c15:formulaRef>
                      </c:ext>
                    </c:extLst>
                    <c:strCache>
                      <c:ptCount val="4"/>
                      <c:pt idx="0">
                        <c:v>BTC</c:v>
                      </c:pt>
                      <c:pt idx="1">
                        <c:v>ETH</c:v>
                      </c:pt>
                      <c:pt idx="2">
                        <c:v>ADA</c:v>
                      </c:pt>
                      <c:pt idx="3">
                        <c:v>Autres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0-5C18-4A19-93AC-D12D37A6DCEE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29200" y="-342900"/>
            <a:ext cx="15560453" cy="12655835"/>
          </a:xfrm>
          <a:custGeom>
            <a:avLst/>
            <a:gdLst/>
            <a:ahLst/>
            <a:cxnLst/>
            <a:rect l="l" t="t" r="r" b="b"/>
            <a:pathLst>
              <a:path w="15560453" h="12655835">
                <a:moveTo>
                  <a:pt x="0" y="0"/>
                </a:moveTo>
                <a:lnTo>
                  <a:pt x="15560453" y="0"/>
                </a:lnTo>
                <a:lnTo>
                  <a:pt x="15560453" y="12655835"/>
                </a:lnTo>
                <a:lnTo>
                  <a:pt x="0" y="12655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1028700" y="2999238"/>
            <a:ext cx="17259300" cy="1841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7796"/>
              </a:lnSpc>
            </a:pPr>
            <a:r>
              <a:rPr lang="fr-FR" sz="36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Impact de la Volatilité des Cryptomonnaies sur les Indices Boursiers </a:t>
            </a:r>
            <a:endParaRPr lang="en-US" sz="3600" b="1" dirty="0">
              <a:solidFill>
                <a:srgbClr val="FFFFFF"/>
              </a:solidFill>
              <a:latin typeface="Poppins" panose="00000500000000000000" pitchFamily="2" charset="0"/>
              <a:ea typeface="Poppins Bold"/>
              <a:cs typeface="Poppins" panose="00000500000000000000" pitchFamily="2" charset="0"/>
              <a:sym typeface="Poppi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919592"/>
            <a:ext cx="14820900" cy="20876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7315"/>
              </a:lnSpc>
            </a:pPr>
            <a:r>
              <a:rPr lang="en-US" sz="9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Econométrie</a:t>
            </a:r>
            <a:r>
              <a:rPr lang="en-US" sz="96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96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avancée</a:t>
            </a:r>
            <a:endParaRPr lang="en-US" sz="96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5252781"/>
            <a:ext cx="7177771" cy="1814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 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Christelle Bonheur</a:t>
            </a:r>
          </a:p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Grégoire Sarsat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EC377E-AD86-A8F9-F40F-336CA799B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46A00E0-5FB0-FE0A-B394-1E476291F12C}"/>
              </a:ext>
            </a:extLst>
          </p:cNvPr>
          <p:cNvSpPr/>
          <p:nvPr/>
        </p:nvSpPr>
        <p:spPr>
          <a:xfrm rot="3240127">
            <a:off x="-6109079" y="-399626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C4DED505-E04D-BFAC-E5CF-D875407F6A14}"/>
              </a:ext>
            </a:extLst>
          </p:cNvPr>
          <p:cNvSpPr txBox="1"/>
          <p:nvPr/>
        </p:nvSpPr>
        <p:spPr>
          <a:xfrm>
            <a:off x="685800" y="825697"/>
            <a:ext cx="15539040" cy="1479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17"/>
              </a:lnSpc>
            </a:pP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Résultats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des </a:t>
            </a: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régressions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94BE36C8-965D-9D5A-3413-587E9253D732}"/>
              </a:ext>
            </a:extLst>
          </p:cNvPr>
          <p:cNvSpPr/>
          <p:nvPr/>
        </p:nvSpPr>
        <p:spPr>
          <a:xfrm rot="-5189273" flipH="1">
            <a:off x="11555402" y="1583686"/>
            <a:ext cx="9192374" cy="9192374"/>
          </a:xfrm>
          <a:custGeom>
            <a:avLst/>
            <a:gdLst/>
            <a:ahLst/>
            <a:cxnLst/>
            <a:rect l="l" t="t" r="r" b="b"/>
            <a:pathLst>
              <a:path w="9192374" h="9192374">
                <a:moveTo>
                  <a:pt x="9192374" y="0"/>
                </a:moveTo>
                <a:lnTo>
                  <a:pt x="0" y="0"/>
                </a:lnTo>
                <a:lnTo>
                  <a:pt x="0" y="9192374"/>
                </a:lnTo>
                <a:lnTo>
                  <a:pt x="9192374" y="9192374"/>
                </a:lnTo>
                <a:lnTo>
                  <a:pt x="9192374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FE50F71F-AB92-2092-741A-651B09EB9E2D}"/>
              </a:ext>
            </a:extLst>
          </p:cNvPr>
          <p:cNvSpPr/>
          <p:nvPr/>
        </p:nvSpPr>
        <p:spPr>
          <a:xfrm rot="3240127">
            <a:off x="-6427531" y="11000440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1031771-1A59-E9D7-85AE-53A9CF5107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87"/>
          <a:stretch/>
        </p:blipFill>
        <p:spPr bwMode="auto">
          <a:xfrm>
            <a:off x="1726085" y="2598473"/>
            <a:ext cx="14835829" cy="68628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7859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BCDE68-FD4B-4B55-C4DD-C304D956F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614E533-E716-C3D0-6C0F-367D7F810784}"/>
              </a:ext>
            </a:extLst>
          </p:cNvPr>
          <p:cNvSpPr/>
          <p:nvPr/>
        </p:nvSpPr>
        <p:spPr>
          <a:xfrm rot="3240127">
            <a:off x="-6109079" y="-399626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D145473-A7EB-261A-398C-AF2AEEECA00C}"/>
              </a:ext>
            </a:extLst>
          </p:cNvPr>
          <p:cNvSpPr txBox="1"/>
          <p:nvPr/>
        </p:nvSpPr>
        <p:spPr>
          <a:xfrm>
            <a:off x="637949" y="825698"/>
            <a:ext cx="15539040" cy="1479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17"/>
              </a:lnSpc>
            </a:pP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Résultats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des </a:t>
            </a: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régressions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D987432E-F0BB-D316-1445-3025E53B0DD1}"/>
              </a:ext>
            </a:extLst>
          </p:cNvPr>
          <p:cNvSpPr/>
          <p:nvPr/>
        </p:nvSpPr>
        <p:spPr>
          <a:xfrm rot="-5189273" flipH="1">
            <a:off x="11555402" y="1583686"/>
            <a:ext cx="9192374" cy="9192374"/>
          </a:xfrm>
          <a:custGeom>
            <a:avLst/>
            <a:gdLst/>
            <a:ahLst/>
            <a:cxnLst/>
            <a:rect l="l" t="t" r="r" b="b"/>
            <a:pathLst>
              <a:path w="9192374" h="9192374">
                <a:moveTo>
                  <a:pt x="9192374" y="0"/>
                </a:moveTo>
                <a:lnTo>
                  <a:pt x="0" y="0"/>
                </a:lnTo>
                <a:lnTo>
                  <a:pt x="0" y="9192374"/>
                </a:lnTo>
                <a:lnTo>
                  <a:pt x="9192374" y="9192374"/>
                </a:lnTo>
                <a:lnTo>
                  <a:pt x="9192374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5CA4EB5A-A3A8-BBEC-349E-925C6E697565}"/>
              </a:ext>
            </a:extLst>
          </p:cNvPr>
          <p:cNvSpPr/>
          <p:nvPr/>
        </p:nvSpPr>
        <p:spPr>
          <a:xfrm rot="3240127">
            <a:off x="-6427531" y="11000440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5" name="Image 4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ECF2F2C2-75FD-D03D-137B-7F4F17BC21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078" y="2619778"/>
            <a:ext cx="17106452" cy="635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40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BC42C4-EBAC-B9BD-6622-65DA52F07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8C4A78D-1636-285D-1234-4D4D1B0B409A}"/>
              </a:ext>
            </a:extLst>
          </p:cNvPr>
          <p:cNvSpPr/>
          <p:nvPr/>
        </p:nvSpPr>
        <p:spPr>
          <a:xfrm rot="3240127">
            <a:off x="-6109079" y="-399626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E79846AC-A1C9-C73A-0FF1-A0B0E036D4E0}"/>
              </a:ext>
            </a:extLst>
          </p:cNvPr>
          <p:cNvSpPr txBox="1"/>
          <p:nvPr/>
        </p:nvSpPr>
        <p:spPr>
          <a:xfrm>
            <a:off x="637949" y="825698"/>
            <a:ext cx="15539040" cy="1479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17"/>
              </a:lnSpc>
            </a:pP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Résultats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des </a:t>
            </a: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régressions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1A7F6B1B-65CE-CFDD-1759-A989CEC101A6}"/>
              </a:ext>
            </a:extLst>
          </p:cNvPr>
          <p:cNvSpPr/>
          <p:nvPr/>
        </p:nvSpPr>
        <p:spPr>
          <a:xfrm rot="-5189273" flipH="1">
            <a:off x="11555402" y="1583686"/>
            <a:ext cx="9192374" cy="9192374"/>
          </a:xfrm>
          <a:custGeom>
            <a:avLst/>
            <a:gdLst/>
            <a:ahLst/>
            <a:cxnLst/>
            <a:rect l="l" t="t" r="r" b="b"/>
            <a:pathLst>
              <a:path w="9192374" h="9192374">
                <a:moveTo>
                  <a:pt x="9192374" y="0"/>
                </a:moveTo>
                <a:lnTo>
                  <a:pt x="0" y="0"/>
                </a:lnTo>
                <a:lnTo>
                  <a:pt x="0" y="9192374"/>
                </a:lnTo>
                <a:lnTo>
                  <a:pt x="9192374" y="9192374"/>
                </a:lnTo>
                <a:lnTo>
                  <a:pt x="9192374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0BE738FF-1DC6-6CBC-4FF2-41171AE00423}"/>
              </a:ext>
            </a:extLst>
          </p:cNvPr>
          <p:cNvSpPr/>
          <p:nvPr/>
        </p:nvSpPr>
        <p:spPr>
          <a:xfrm rot="3240127">
            <a:off x="-6427531" y="11000440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5" name="Picture 625458341">
            <a:extLst>
              <a:ext uri="{FF2B5EF4-FFF2-40B4-BE49-F238E27FC236}">
                <a16:creationId xmlns:a16="http://schemas.microsoft.com/office/drawing/2014/main" id="{C7862ECE-086B-6CE4-3699-1D2BD5F86C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552700"/>
            <a:ext cx="14420665" cy="712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020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EE2506-AF14-B437-FDEA-B37306F25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A750896-1B51-F169-4C7D-29C289535FB2}"/>
              </a:ext>
            </a:extLst>
          </p:cNvPr>
          <p:cNvSpPr/>
          <p:nvPr/>
        </p:nvSpPr>
        <p:spPr>
          <a:xfrm rot="3240127">
            <a:off x="-6109079" y="-399626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455BC393-A03A-5D1D-0B69-88F598679596}"/>
              </a:ext>
            </a:extLst>
          </p:cNvPr>
          <p:cNvSpPr txBox="1"/>
          <p:nvPr/>
        </p:nvSpPr>
        <p:spPr>
          <a:xfrm>
            <a:off x="637949" y="825698"/>
            <a:ext cx="15539040" cy="1479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17"/>
              </a:lnSpc>
            </a:pP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Résultats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des </a:t>
            </a: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régressions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217DE3FC-6518-4466-BEB5-0C534C77180B}"/>
              </a:ext>
            </a:extLst>
          </p:cNvPr>
          <p:cNvSpPr/>
          <p:nvPr/>
        </p:nvSpPr>
        <p:spPr>
          <a:xfrm rot="-5189273" flipH="1">
            <a:off x="11555402" y="1583686"/>
            <a:ext cx="9192374" cy="9192374"/>
          </a:xfrm>
          <a:custGeom>
            <a:avLst/>
            <a:gdLst/>
            <a:ahLst/>
            <a:cxnLst/>
            <a:rect l="l" t="t" r="r" b="b"/>
            <a:pathLst>
              <a:path w="9192374" h="9192374">
                <a:moveTo>
                  <a:pt x="9192374" y="0"/>
                </a:moveTo>
                <a:lnTo>
                  <a:pt x="0" y="0"/>
                </a:lnTo>
                <a:lnTo>
                  <a:pt x="0" y="9192374"/>
                </a:lnTo>
                <a:lnTo>
                  <a:pt x="9192374" y="9192374"/>
                </a:lnTo>
                <a:lnTo>
                  <a:pt x="9192374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D009E7B1-5409-23FA-DDE2-1AF3CB803A09}"/>
              </a:ext>
            </a:extLst>
          </p:cNvPr>
          <p:cNvSpPr/>
          <p:nvPr/>
        </p:nvSpPr>
        <p:spPr>
          <a:xfrm rot="3240127">
            <a:off x="-6427531" y="11000440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4" name="Image 3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92302444-2F4F-69B6-E553-6B972A7980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2318162"/>
            <a:ext cx="16469897" cy="695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102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641FEA-F2F1-5F56-E8F2-CD28507DA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39588C1-4955-7E69-3F38-AEFB1117D63A}"/>
              </a:ext>
            </a:extLst>
          </p:cNvPr>
          <p:cNvSpPr/>
          <p:nvPr/>
        </p:nvSpPr>
        <p:spPr>
          <a:xfrm rot="3240127">
            <a:off x="-6109079" y="-399626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4758DBCF-A0B5-7292-99B5-DF205937883E}"/>
              </a:ext>
            </a:extLst>
          </p:cNvPr>
          <p:cNvSpPr txBox="1"/>
          <p:nvPr/>
        </p:nvSpPr>
        <p:spPr>
          <a:xfrm>
            <a:off x="637949" y="825698"/>
            <a:ext cx="15539040" cy="1479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17"/>
              </a:lnSpc>
            </a:pP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Résultats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des </a:t>
            </a: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régressions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67C109EF-5E61-EDA5-C2DD-D2E6CF52F01E}"/>
              </a:ext>
            </a:extLst>
          </p:cNvPr>
          <p:cNvSpPr/>
          <p:nvPr/>
        </p:nvSpPr>
        <p:spPr>
          <a:xfrm rot="-5189273" flipH="1">
            <a:off x="11555402" y="1583686"/>
            <a:ext cx="9192374" cy="9192374"/>
          </a:xfrm>
          <a:custGeom>
            <a:avLst/>
            <a:gdLst/>
            <a:ahLst/>
            <a:cxnLst/>
            <a:rect l="l" t="t" r="r" b="b"/>
            <a:pathLst>
              <a:path w="9192374" h="9192374">
                <a:moveTo>
                  <a:pt x="9192374" y="0"/>
                </a:moveTo>
                <a:lnTo>
                  <a:pt x="0" y="0"/>
                </a:lnTo>
                <a:lnTo>
                  <a:pt x="0" y="9192374"/>
                </a:lnTo>
                <a:lnTo>
                  <a:pt x="9192374" y="9192374"/>
                </a:lnTo>
                <a:lnTo>
                  <a:pt x="9192374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4" name="Picture 1179186560">
            <a:extLst>
              <a:ext uri="{FF2B5EF4-FFF2-40B4-BE49-F238E27FC236}">
                <a16:creationId xmlns:a16="http://schemas.microsoft.com/office/drawing/2014/main" id="{607C2D98-BB95-829A-C12F-7DFC3D8A04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138" y="2413402"/>
            <a:ext cx="14652851" cy="70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8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BDC3AD-3059-615E-4949-390ABD6F5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67FB541-BA9B-78D6-FC5E-97879258AF1B}"/>
              </a:ext>
            </a:extLst>
          </p:cNvPr>
          <p:cNvSpPr/>
          <p:nvPr/>
        </p:nvSpPr>
        <p:spPr>
          <a:xfrm rot="3240127">
            <a:off x="-6109079" y="-399626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7BF9645C-D772-97C1-3ED3-ECB91FDF6048}"/>
              </a:ext>
            </a:extLst>
          </p:cNvPr>
          <p:cNvSpPr txBox="1"/>
          <p:nvPr/>
        </p:nvSpPr>
        <p:spPr>
          <a:xfrm>
            <a:off x="637949" y="825698"/>
            <a:ext cx="15539040" cy="1479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17"/>
              </a:lnSpc>
            </a:pP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Résultats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des </a:t>
            </a: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régressions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</a:t>
            </a: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27245F2E-040E-8DD3-952A-BCDEBC3D6D8D}"/>
              </a:ext>
            </a:extLst>
          </p:cNvPr>
          <p:cNvSpPr/>
          <p:nvPr/>
        </p:nvSpPr>
        <p:spPr>
          <a:xfrm rot="-5189273" flipH="1">
            <a:off x="11555402" y="1583686"/>
            <a:ext cx="9192374" cy="9192374"/>
          </a:xfrm>
          <a:custGeom>
            <a:avLst/>
            <a:gdLst/>
            <a:ahLst/>
            <a:cxnLst/>
            <a:rect l="l" t="t" r="r" b="b"/>
            <a:pathLst>
              <a:path w="9192374" h="9192374">
                <a:moveTo>
                  <a:pt x="9192374" y="0"/>
                </a:moveTo>
                <a:lnTo>
                  <a:pt x="0" y="0"/>
                </a:lnTo>
                <a:lnTo>
                  <a:pt x="0" y="9192374"/>
                </a:lnTo>
                <a:lnTo>
                  <a:pt x="9192374" y="9192374"/>
                </a:lnTo>
                <a:lnTo>
                  <a:pt x="9192374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6" name="Image 5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1E411217-C384-6A92-1BC2-F2E8385853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037" y="2476500"/>
            <a:ext cx="9305925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391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16370060">
            <a:off x="5964765" y="-1906485"/>
            <a:ext cx="17336028" cy="14099969"/>
          </a:xfrm>
          <a:custGeom>
            <a:avLst/>
            <a:gdLst/>
            <a:ahLst/>
            <a:cxnLst/>
            <a:rect l="l" t="t" r="r" b="b"/>
            <a:pathLst>
              <a:path w="17336028" h="14099969">
                <a:moveTo>
                  <a:pt x="0" y="0"/>
                </a:moveTo>
                <a:lnTo>
                  <a:pt x="17336028" y="0"/>
                </a:lnTo>
                <a:lnTo>
                  <a:pt x="17336028" y="14099969"/>
                </a:lnTo>
                <a:lnTo>
                  <a:pt x="0" y="140999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1890961" y="1028700"/>
            <a:ext cx="7253039" cy="1236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3"/>
              </a:lnSpc>
            </a:pPr>
            <a:r>
              <a:rPr lang="en-US" sz="8730" b="1" spc="-427" dirty="0">
                <a:solidFill>
                  <a:schemeClr val="bg1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Pour </a:t>
            </a:r>
            <a:r>
              <a:rPr lang="en-US" sz="8730" b="1" spc="-427" dirty="0" err="1">
                <a:solidFill>
                  <a:schemeClr val="bg1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conclure</a:t>
            </a:r>
            <a:r>
              <a:rPr lang="en-US" sz="8730" b="1" spc="-427" dirty="0">
                <a:solidFill>
                  <a:schemeClr val="bg1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3467100"/>
            <a:ext cx="16230600" cy="59786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Bitcoin et </a:t>
            </a:r>
            <a:r>
              <a:rPr lang="fr-FR" sz="3200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Ethereum</a:t>
            </a:r>
            <a:r>
              <a:rPr lang="fr-FR" sz="32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 montrent une corrélation notable avec des indices comme le NASDAQ, suggérant une </a:t>
            </a:r>
            <a:r>
              <a:rPr lang="fr-FR" sz="3200" dirty="0" err="1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co</a:t>
            </a:r>
            <a:r>
              <a:rPr lang="fr-FR" sz="32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-mobilité potentielle.</a:t>
            </a:r>
          </a:p>
          <a:p>
            <a:pPr marL="457200" indent="-457200" algn="just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Lors des pics de volatilité des cryptomonnaies, certains investisseurs réorientent leurs capitaux vers des actions d’entreprises cotées, perçues comme plus stables.</a:t>
            </a:r>
          </a:p>
          <a:p>
            <a:pPr marL="457200" indent="-457200" algn="just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Ce flux de capitaux vers les actions pourrait soutenir les cours boursiers traditionnels dans un contexte d’incertitude des cryptomonnaies.</a:t>
            </a:r>
          </a:p>
          <a:p>
            <a:pPr marL="457200" indent="-457200" algn="just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Les cryptomonnaies influencent les marchés boursiers d'une manière distincte qui ne se retrouve pas avec les variables macroéconomiques traditionnelles.</a:t>
            </a:r>
          </a:p>
          <a:p>
            <a:pPr marL="457200" indent="-457200" algn="just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Comprendre l'influence des cryptomonnaies sur les portefeuilles devient essentiel à mesure que les frontières entre finance numérique et classique s’effacent.</a:t>
            </a:r>
          </a:p>
          <a:p>
            <a:pPr marL="457200" indent="-457200" algn="just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32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L'avenir de l’investissement repose sur l’intégration des cryptos dans les portefeuilles tout en équilibrant risque et opportunité.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390740-D78C-4E5D-329D-F0FF9C7AD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6AE9E93-81BA-8805-8CA2-695B7C6B8CBA}"/>
              </a:ext>
            </a:extLst>
          </p:cNvPr>
          <p:cNvSpPr/>
          <p:nvPr/>
        </p:nvSpPr>
        <p:spPr>
          <a:xfrm>
            <a:off x="5029200" y="-342900"/>
            <a:ext cx="15560453" cy="12655835"/>
          </a:xfrm>
          <a:custGeom>
            <a:avLst/>
            <a:gdLst/>
            <a:ahLst/>
            <a:cxnLst/>
            <a:rect l="l" t="t" r="r" b="b"/>
            <a:pathLst>
              <a:path w="15560453" h="12655835">
                <a:moveTo>
                  <a:pt x="0" y="0"/>
                </a:moveTo>
                <a:lnTo>
                  <a:pt x="15560453" y="0"/>
                </a:lnTo>
                <a:lnTo>
                  <a:pt x="15560453" y="12655835"/>
                </a:lnTo>
                <a:lnTo>
                  <a:pt x="0" y="12655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8D50ADD-C1B9-460A-7F11-86364230A9A4}"/>
              </a:ext>
            </a:extLst>
          </p:cNvPr>
          <p:cNvSpPr txBox="1"/>
          <p:nvPr/>
        </p:nvSpPr>
        <p:spPr>
          <a:xfrm>
            <a:off x="762000" y="3009900"/>
            <a:ext cx="16421100" cy="54722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Les premières études suggéraient que les cryptomonnaies, notamment Bitcoin, étaient faiblement corrélées aux marchés boursiers, ce qui faisait d'elles des actifs potentiels pour la diversification de portefeuille. (</a:t>
            </a:r>
            <a:r>
              <a:rPr lang="fr-FR" sz="24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Corbet</a:t>
            </a:r>
            <a:r>
              <a:rPr lang="fr-FR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et al., 2020).</a:t>
            </a:r>
          </a:p>
          <a:p>
            <a:pPr marL="457200" indent="-457200" algn="l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Effets de Bitcoin sur les indices sont souvent temporaires et peu persistants, indiquant que les marchés absorbent rapidement les chocs en provenance des cryptomonnaies (</a:t>
            </a:r>
            <a:r>
              <a:rPr lang="fr-FR" sz="24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Bouri</a:t>
            </a:r>
            <a:r>
              <a:rPr lang="fr-FR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fr-FR" sz="24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Molnár</a:t>
            </a:r>
            <a:r>
              <a:rPr lang="fr-FR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et al., 2017).</a:t>
            </a:r>
          </a:p>
          <a:p>
            <a:pPr marL="457200" indent="-457200" algn="l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 recherches ont appliqué des tests de causalité de Granger pour déterminer si les variations de Bitcoin peuvent prédire les rendements des indices boursiers. Les résultats sont souvent mixtes : certaines études trouvent une causalité dans les deux sens (bidirectionnelle) entre Bitcoin et certains indices, tandis que d'autres n'observent aucun lien causal significatif (</a:t>
            </a:r>
            <a:r>
              <a:rPr lang="fr-FR" sz="24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Katsiampa</a:t>
            </a:r>
            <a:r>
              <a:rPr lang="fr-FR" sz="24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2017).</a:t>
            </a: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D296D530-B8E0-EEBF-3ECC-24FD315F6E4D}"/>
              </a:ext>
            </a:extLst>
          </p:cNvPr>
          <p:cNvSpPr txBox="1"/>
          <p:nvPr/>
        </p:nvSpPr>
        <p:spPr>
          <a:xfrm>
            <a:off x="781050" y="1099511"/>
            <a:ext cx="16725900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039"/>
              </a:lnSpc>
            </a:pPr>
            <a:r>
              <a:rPr lang="en-US" sz="9600" b="1" spc="-629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Revue de </a:t>
            </a:r>
            <a:r>
              <a:rPr lang="en-US" sz="9600" b="1" spc="-629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litterature</a:t>
            </a:r>
            <a:endParaRPr lang="en-US" sz="9600" b="1" spc="-629" dirty="0">
              <a:solidFill>
                <a:srgbClr val="FFFFFF"/>
              </a:solidFill>
              <a:latin typeface="Poppins" panose="00000500000000000000" pitchFamily="2" charset="0"/>
              <a:ea typeface="Poppins Bold"/>
              <a:cs typeface="Poppins" panose="00000500000000000000" pitchFamily="2" charset="0"/>
              <a:sym typeface="Poppins Bold"/>
            </a:endParaRPr>
          </a:p>
        </p:txBody>
      </p:sp>
    </p:spTree>
    <p:extLst>
      <p:ext uri="{BB962C8B-B14F-4D97-AF65-F5344CB8AC3E}">
        <p14:creationId xmlns:p14="http://schemas.microsoft.com/office/powerpoint/2010/main" val="282685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6D61EB-9ED9-1764-FB4E-0BBE0D8BF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2A2A362-9BAD-90D3-3FE0-3E3F5BC78B11}"/>
              </a:ext>
            </a:extLst>
          </p:cNvPr>
          <p:cNvSpPr/>
          <p:nvPr/>
        </p:nvSpPr>
        <p:spPr>
          <a:xfrm>
            <a:off x="6004012" y="-8365320"/>
            <a:ext cx="15560453" cy="12655835"/>
          </a:xfrm>
          <a:custGeom>
            <a:avLst/>
            <a:gdLst/>
            <a:ahLst/>
            <a:cxnLst/>
            <a:rect l="l" t="t" r="r" b="b"/>
            <a:pathLst>
              <a:path w="15560453" h="12655835">
                <a:moveTo>
                  <a:pt x="0" y="0"/>
                </a:moveTo>
                <a:lnTo>
                  <a:pt x="15560453" y="0"/>
                </a:lnTo>
                <a:lnTo>
                  <a:pt x="15560453" y="12655835"/>
                </a:lnTo>
                <a:lnTo>
                  <a:pt x="0" y="12655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F0A7EF55-0248-0196-6EA9-FE16E7652480}"/>
              </a:ext>
            </a:extLst>
          </p:cNvPr>
          <p:cNvSpPr/>
          <p:nvPr/>
        </p:nvSpPr>
        <p:spPr>
          <a:xfrm flipH="1">
            <a:off x="-159794" y="5953205"/>
            <a:ext cx="5746252" cy="5746252"/>
          </a:xfrm>
          <a:custGeom>
            <a:avLst/>
            <a:gdLst/>
            <a:ahLst/>
            <a:cxnLst/>
            <a:rect l="l" t="t" r="r" b="b"/>
            <a:pathLst>
              <a:path w="5746252" h="5746252">
                <a:moveTo>
                  <a:pt x="5746252" y="0"/>
                </a:moveTo>
                <a:lnTo>
                  <a:pt x="0" y="0"/>
                </a:lnTo>
                <a:lnTo>
                  <a:pt x="0" y="5746252"/>
                </a:lnTo>
                <a:lnTo>
                  <a:pt x="5746252" y="5746252"/>
                </a:lnTo>
                <a:lnTo>
                  <a:pt x="5746252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2AF92253-337D-E76C-A57A-01F6A2488C2E}"/>
              </a:ext>
            </a:extLst>
          </p:cNvPr>
          <p:cNvSpPr txBox="1"/>
          <p:nvPr/>
        </p:nvSpPr>
        <p:spPr>
          <a:xfrm>
            <a:off x="1028700" y="1464350"/>
            <a:ext cx="9115516" cy="1518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39"/>
              </a:lnSpc>
            </a:pPr>
            <a:r>
              <a:rPr lang="en-US" sz="12837" b="1" spc="-629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Problème</a:t>
            </a:r>
            <a:endParaRPr lang="en-US" sz="12837" b="1" spc="-629" dirty="0">
              <a:solidFill>
                <a:srgbClr val="FFFFFF"/>
              </a:solidFill>
              <a:latin typeface="Poppins" panose="00000500000000000000" pitchFamily="2" charset="0"/>
              <a:ea typeface="Poppins Bold"/>
              <a:cs typeface="Poppins" panose="00000500000000000000" pitchFamily="2" charset="0"/>
              <a:sym typeface="Poppins Bold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0697746-FC60-43BD-9FBA-74C56D91CA0D}"/>
              </a:ext>
            </a:extLst>
          </p:cNvPr>
          <p:cNvSpPr txBox="1"/>
          <p:nvPr/>
        </p:nvSpPr>
        <p:spPr>
          <a:xfrm>
            <a:off x="9514360" y="4734500"/>
            <a:ext cx="4611984" cy="683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0402" lvl="1" indent="-415201" algn="l">
              <a:lnSpc>
                <a:spcPts val="5384"/>
              </a:lnSpc>
              <a:buFont typeface="Arial"/>
              <a:buChar char="•"/>
            </a:pPr>
            <a:r>
              <a:rPr lang="en-US" sz="3846" b="1" dirty="0" err="1">
                <a:solidFill>
                  <a:srgbClr val="FFFFFF"/>
                </a:solidFill>
                <a:latin typeface="Poppins" panose="00000500000000000000" pitchFamily="2" charset="0"/>
                <a:ea typeface="Poppins Semi-Bold"/>
                <a:cs typeface="Poppins" panose="00000500000000000000" pitchFamily="2" charset="0"/>
                <a:sym typeface="Poppins Semi-Bold"/>
              </a:rPr>
              <a:t>Complexité</a:t>
            </a:r>
            <a:endParaRPr lang="en-US" sz="3846" b="1" dirty="0">
              <a:solidFill>
                <a:srgbClr val="FFFFFF"/>
              </a:solidFill>
              <a:latin typeface="Poppins" panose="00000500000000000000" pitchFamily="2" charset="0"/>
              <a:ea typeface="Poppins Semi-Bold"/>
              <a:cs typeface="Poppins" panose="00000500000000000000" pitchFamily="2" charset="0"/>
              <a:sym typeface="Poppins Semi-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0044049E-FE01-784E-7F70-1B8D826C3B6D}"/>
              </a:ext>
            </a:extLst>
          </p:cNvPr>
          <p:cNvSpPr txBox="1"/>
          <p:nvPr/>
        </p:nvSpPr>
        <p:spPr>
          <a:xfrm>
            <a:off x="9514360" y="5710304"/>
            <a:ext cx="7668392" cy="2042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30402" lvl="1" indent="-415201" algn="l">
              <a:lnSpc>
                <a:spcPts val="5384"/>
              </a:lnSpc>
              <a:buFont typeface="Arial"/>
              <a:buChar char="•"/>
            </a:pPr>
            <a:r>
              <a:rPr lang="en-US" sz="3846" b="1" dirty="0" err="1">
                <a:solidFill>
                  <a:srgbClr val="FFFFFF"/>
                </a:solidFill>
                <a:latin typeface="Poppins" panose="00000500000000000000" pitchFamily="2" charset="0"/>
                <a:ea typeface="Poppins Semi-Bold"/>
                <a:cs typeface="Poppins" panose="00000500000000000000" pitchFamily="2" charset="0"/>
                <a:sym typeface="Poppins Semi-Bold"/>
              </a:rPr>
              <a:t>Ecosystème</a:t>
            </a:r>
            <a:r>
              <a:rPr lang="en-US" sz="3846" b="1" dirty="0">
                <a:solidFill>
                  <a:srgbClr val="FFFFFF"/>
                </a:solidFill>
                <a:latin typeface="Poppins" panose="00000500000000000000" pitchFamily="2" charset="0"/>
                <a:ea typeface="Poppins Semi-Bold"/>
                <a:cs typeface="Poppins" panose="00000500000000000000" pitchFamily="2" charset="0"/>
                <a:sym typeface="Poppins Semi-Bold"/>
              </a:rPr>
              <a:t> crypto </a:t>
            </a:r>
            <a:r>
              <a:rPr lang="en-US" sz="3846" b="1" dirty="0" err="1">
                <a:solidFill>
                  <a:srgbClr val="FFFFFF"/>
                </a:solidFill>
                <a:latin typeface="Poppins" panose="00000500000000000000" pitchFamily="2" charset="0"/>
                <a:ea typeface="Poppins Semi-Bold"/>
                <a:cs typeface="Poppins" panose="00000500000000000000" pitchFamily="2" charset="0"/>
                <a:sym typeface="Poppins Semi-Bold"/>
              </a:rPr>
              <a:t>imbriqué</a:t>
            </a:r>
            <a:r>
              <a:rPr lang="en-US" sz="3846" b="1" dirty="0">
                <a:solidFill>
                  <a:srgbClr val="FFFFFF"/>
                </a:solidFill>
                <a:latin typeface="Poppins" panose="00000500000000000000" pitchFamily="2" charset="0"/>
                <a:ea typeface="Poppins Semi-Bold"/>
                <a:cs typeface="Poppins" panose="00000500000000000000" pitchFamily="2" charset="0"/>
                <a:sym typeface="Poppins Semi-Bold"/>
              </a:rPr>
              <a:t> dans les </a:t>
            </a:r>
            <a:r>
              <a:rPr lang="en-US" sz="3846" b="1" dirty="0" err="1">
                <a:solidFill>
                  <a:srgbClr val="FFFFFF"/>
                </a:solidFill>
                <a:latin typeface="Poppins" panose="00000500000000000000" pitchFamily="2" charset="0"/>
                <a:ea typeface="Poppins Semi-Bold"/>
                <a:cs typeface="Poppins" panose="00000500000000000000" pitchFamily="2" charset="0"/>
                <a:sym typeface="Poppins Semi-Bold"/>
              </a:rPr>
              <a:t>marchés</a:t>
            </a:r>
            <a:r>
              <a:rPr lang="en-US" sz="3846" b="1" dirty="0">
                <a:solidFill>
                  <a:srgbClr val="FFFFFF"/>
                </a:solidFill>
                <a:latin typeface="Poppins" panose="00000500000000000000" pitchFamily="2" charset="0"/>
                <a:ea typeface="Poppins Semi-Bold"/>
                <a:cs typeface="Poppins" panose="00000500000000000000" pitchFamily="2" charset="0"/>
                <a:sym typeface="Poppins Semi-Bold"/>
              </a:rPr>
              <a:t> 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9457DC76-CEE0-1BCE-4BCC-E819C07F8D0F}"/>
              </a:ext>
            </a:extLst>
          </p:cNvPr>
          <p:cNvSpPr txBox="1"/>
          <p:nvPr/>
        </p:nvSpPr>
        <p:spPr>
          <a:xfrm>
            <a:off x="9514360" y="3848100"/>
            <a:ext cx="6600586" cy="6574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30402" lvl="1" indent="-415201" algn="l">
              <a:lnSpc>
                <a:spcPts val="5384"/>
              </a:lnSpc>
              <a:buFont typeface="Arial"/>
              <a:buChar char="•"/>
            </a:pPr>
            <a:r>
              <a:rPr lang="en-US" sz="3846" b="1" dirty="0">
                <a:solidFill>
                  <a:srgbClr val="FFFFFF"/>
                </a:solidFill>
                <a:latin typeface="Poppins" panose="00000500000000000000" pitchFamily="2" charset="0"/>
                <a:ea typeface="Poppins Semi-Bold"/>
                <a:cs typeface="Poppins" panose="00000500000000000000" pitchFamily="2" charset="0"/>
                <a:sym typeface="Poppins Semi-Bold"/>
              </a:rPr>
              <a:t>Forte </a:t>
            </a:r>
            <a:r>
              <a:rPr lang="en-US" sz="3846" b="1" dirty="0" err="1">
                <a:solidFill>
                  <a:srgbClr val="FFFFFF"/>
                </a:solidFill>
                <a:latin typeface="Poppins" panose="00000500000000000000" pitchFamily="2" charset="0"/>
                <a:ea typeface="Poppins Semi-Bold"/>
                <a:cs typeface="Poppins" panose="00000500000000000000" pitchFamily="2" charset="0"/>
                <a:sym typeface="Poppins Semi-Bold"/>
              </a:rPr>
              <a:t>volatilité</a:t>
            </a:r>
            <a:endParaRPr lang="en-US" sz="3846" b="1" dirty="0">
              <a:solidFill>
                <a:srgbClr val="FFFFFF"/>
              </a:solidFill>
              <a:latin typeface="Poppins" panose="00000500000000000000" pitchFamily="2" charset="0"/>
              <a:ea typeface="Poppins Semi-Bold"/>
              <a:cs typeface="Poppins" panose="00000500000000000000" pitchFamily="2" charset="0"/>
              <a:sym typeface="Poppins Semi-Bold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57BAE811-B154-8A2C-2122-289893DB335D}"/>
              </a:ext>
            </a:extLst>
          </p:cNvPr>
          <p:cNvSpPr txBox="1"/>
          <p:nvPr/>
        </p:nvSpPr>
        <p:spPr>
          <a:xfrm>
            <a:off x="1088919" y="3345008"/>
            <a:ext cx="8055081" cy="3818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02"/>
              </a:lnSpc>
            </a:pPr>
            <a:r>
              <a:rPr lang="fr-FR" sz="28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Si autrefois les conversations financières tournaient autour des indices boursiers et des obligations, depuis 2009, une nouvelle catégorie d'actifs gagne en notoriété sur le marché : les cryptomonnaies. Leur ascension fulgurante redéfinit les perspectives d'investissement et d'innovation financière.</a:t>
            </a:r>
          </a:p>
        </p:txBody>
      </p:sp>
    </p:spTree>
    <p:extLst>
      <p:ext uri="{BB962C8B-B14F-4D97-AF65-F5344CB8AC3E}">
        <p14:creationId xmlns:p14="http://schemas.microsoft.com/office/powerpoint/2010/main" val="4071863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1285875"/>
            <a:ext cx="11772900" cy="13503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766"/>
              </a:lnSpc>
            </a:pPr>
            <a:r>
              <a:rPr lang="en-US" sz="11356" b="1" spc="-556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Notre solution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698132"/>
            <a:ext cx="8420100" cy="67594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83"/>
              </a:lnSpc>
            </a:pPr>
            <a:r>
              <a:rPr lang="fr-FR" sz="28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Importation des données : période de 4 ans </a:t>
            </a:r>
          </a:p>
          <a:p>
            <a:pPr>
              <a:lnSpc>
                <a:spcPts val="3083"/>
              </a:lnSpc>
            </a:pPr>
            <a:endParaRPr lang="fr-FR" sz="2800" dirty="0">
              <a:solidFill>
                <a:srgbClr val="D9D9D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lnSpc>
                <a:spcPts val="3083"/>
              </a:lnSpc>
            </a:pPr>
            <a:r>
              <a:rPr lang="fr-FR" sz="28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Calcul des rendements </a:t>
            </a:r>
          </a:p>
          <a:p>
            <a:pPr marL="342900" indent="-342900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Conversion des prix journaliers des actifs (indices et cryptomonnaies) en rendements pour capturer leurs variations et mieux analyser leur comportement dynamique.</a:t>
            </a:r>
          </a:p>
          <a:p>
            <a:pPr>
              <a:lnSpc>
                <a:spcPts val="3083"/>
              </a:lnSpc>
            </a:pPr>
            <a:endParaRPr lang="fr-FR" sz="2800" dirty="0">
              <a:solidFill>
                <a:srgbClr val="D9D9D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42900" indent="-342900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Modèle ARCH ET GARCH pour capturer la puissance de la volatilité des cryptomonnaies </a:t>
            </a:r>
          </a:p>
          <a:p>
            <a:pPr>
              <a:lnSpc>
                <a:spcPts val="3083"/>
              </a:lnSpc>
            </a:pPr>
            <a:endParaRPr lang="fr-FR" sz="2800" dirty="0">
              <a:solidFill>
                <a:srgbClr val="D9D9D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lnSpc>
                <a:spcPts val="3083"/>
              </a:lnSpc>
            </a:pPr>
            <a:r>
              <a:rPr lang="fr-FR" sz="28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Régressions linéaires multiples </a:t>
            </a:r>
          </a:p>
          <a:p>
            <a:pPr marL="342900" indent="-342900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Étude des relations entre les rendements des cryptomonnaies et des indices boursiers (S&amp;P 500, NASDAQ, Dow Jones) </a:t>
            </a:r>
          </a:p>
          <a:p>
            <a:pPr algn="just">
              <a:lnSpc>
                <a:spcPts val="3083"/>
              </a:lnSpc>
            </a:pPr>
            <a:endParaRPr lang="fr-FR" sz="2800" dirty="0">
              <a:solidFill>
                <a:srgbClr val="D9D9D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" name="Freeform 6"/>
          <p:cNvSpPr/>
          <p:nvPr/>
        </p:nvSpPr>
        <p:spPr>
          <a:xfrm rot="1363342" flipH="1">
            <a:off x="10105429" y="161329"/>
            <a:ext cx="9192374" cy="9192374"/>
          </a:xfrm>
          <a:custGeom>
            <a:avLst/>
            <a:gdLst/>
            <a:ahLst/>
            <a:cxnLst/>
            <a:rect l="l" t="t" r="r" b="b"/>
            <a:pathLst>
              <a:path w="9192374" h="9192374">
                <a:moveTo>
                  <a:pt x="9192375" y="0"/>
                </a:moveTo>
                <a:lnTo>
                  <a:pt x="0" y="0"/>
                </a:lnTo>
                <a:lnTo>
                  <a:pt x="0" y="9192375"/>
                </a:lnTo>
                <a:lnTo>
                  <a:pt x="9192375" y="9192375"/>
                </a:lnTo>
                <a:lnTo>
                  <a:pt x="9192375" y="0"/>
                </a:lnTo>
                <a:close/>
              </a:path>
            </a:pathLst>
          </a:custGeom>
          <a:blipFill>
            <a:blip r:embed="rId2">
              <a:alphaModFix amt="6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600656">
            <a:off x="-4027155" y="2747896"/>
            <a:ext cx="15560453" cy="12655835"/>
          </a:xfrm>
          <a:custGeom>
            <a:avLst/>
            <a:gdLst/>
            <a:ahLst/>
            <a:cxnLst/>
            <a:rect l="l" t="t" r="r" b="b"/>
            <a:pathLst>
              <a:path w="15560453" h="12655835">
                <a:moveTo>
                  <a:pt x="0" y="0"/>
                </a:moveTo>
                <a:lnTo>
                  <a:pt x="15560453" y="0"/>
                </a:lnTo>
                <a:lnTo>
                  <a:pt x="15560453" y="12655835"/>
                </a:lnTo>
                <a:lnTo>
                  <a:pt x="0" y="12655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 dirty="0"/>
          </a:p>
        </p:txBody>
      </p:sp>
      <p:sp>
        <p:nvSpPr>
          <p:cNvPr id="4" name="TextBox 4"/>
          <p:cNvSpPr txBox="1"/>
          <p:nvPr/>
        </p:nvSpPr>
        <p:spPr>
          <a:xfrm>
            <a:off x="1028700" y="1211186"/>
            <a:ext cx="11468100" cy="13238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593"/>
              </a:lnSpc>
            </a:pPr>
            <a:r>
              <a:rPr lang="en-US" sz="11155" b="1" spc="-546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Cryptomonaies</a:t>
            </a:r>
            <a:r>
              <a:rPr lang="en-US" sz="11155" b="1" spc="-546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85801" y="3136489"/>
            <a:ext cx="9372600" cy="51477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83"/>
              </a:lnSpc>
            </a:pPr>
            <a:r>
              <a:rPr lang="fr-FR" sz="2202" b="1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Décentralisation</a:t>
            </a:r>
          </a:p>
          <a:p>
            <a:pPr marL="342900" indent="-342900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2202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fonctionnement sans autorité centrale, grâce à la technologie blockchain </a:t>
            </a:r>
          </a:p>
          <a:p>
            <a:pPr>
              <a:lnSpc>
                <a:spcPts val="3083"/>
              </a:lnSpc>
            </a:pPr>
            <a:r>
              <a:rPr lang="fr-FR" sz="2202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Volatilité élevée </a:t>
            </a:r>
          </a:p>
          <a:p>
            <a:pPr marL="342900" indent="-342900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2202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fluctuations de prix importantes.</a:t>
            </a:r>
          </a:p>
          <a:p>
            <a:pPr marL="342900" indent="-342900">
              <a:lnSpc>
                <a:spcPts val="3083"/>
              </a:lnSpc>
              <a:buFont typeface="Arial" panose="020B0604020202020204" pitchFamily="34" charset="0"/>
              <a:buChar char="•"/>
            </a:pPr>
            <a:endParaRPr lang="fr-FR" sz="2202" dirty="0">
              <a:solidFill>
                <a:srgbClr val="D9D9D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>
              <a:lnSpc>
                <a:spcPts val="3083"/>
              </a:lnSpc>
            </a:pPr>
            <a:r>
              <a:rPr lang="fr-FR" sz="2202" b="1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Rareté programmée </a:t>
            </a:r>
          </a:p>
          <a:p>
            <a:pPr marL="342900" indent="-342900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2202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nombre limité d'unités, ce qui en fait des actifs rares et potentiellement de réserve de valeur</a:t>
            </a:r>
          </a:p>
          <a:p>
            <a:pPr>
              <a:lnSpc>
                <a:spcPts val="3083"/>
              </a:lnSpc>
            </a:pPr>
            <a:r>
              <a:rPr lang="fr-FR" sz="2202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Transparence et sécurité </a:t>
            </a:r>
          </a:p>
          <a:p>
            <a:pPr marL="342900" indent="-342900">
              <a:lnSpc>
                <a:spcPts val="3083"/>
              </a:lnSpc>
              <a:buFont typeface="Arial" panose="020B0604020202020204" pitchFamily="34" charset="0"/>
              <a:buChar char="•"/>
            </a:pPr>
            <a:r>
              <a:rPr lang="fr-FR" sz="2202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Grâce à la technologie de la blockchain, toutes les transactions sont publiques, traçables et immuables, offrant une transparence sans précédent</a:t>
            </a:r>
          </a:p>
        </p:txBody>
      </p:sp>
      <p:graphicFrame>
        <p:nvGraphicFramePr>
          <p:cNvPr id="9" name="Graphique 8">
            <a:extLst>
              <a:ext uri="{FF2B5EF4-FFF2-40B4-BE49-F238E27FC236}">
                <a16:creationId xmlns:a16="http://schemas.microsoft.com/office/drawing/2014/main" id="{9E67BCB7-4DA6-2CFD-3C94-C9B1F92295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892943"/>
              </p:ext>
            </p:extLst>
          </p:nvPr>
        </p:nvGraphicFramePr>
        <p:xfrm>
          <a:off x="10864508" y="3194370"/>
          <a:ext cx="7837854" cy="62211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ZoneTexte 10">
            <a:extLst>
              <a:ext uri="{FF2B5EF4-FFF2-40B4-BE49-F238E27FC236}">
                <a16:creationId xmlns:a16="http://schemas.microsoft.com/office/drawing/2014/main" id="{8F5D9D1A-29F2-5BAF-D9DD-D614497E8A82}"/>
              </a:ext>
            </a:extLst>
          </p:cNvPr>
          <p:cNvSpPr txBox="1"/>
          <p:nvPr/>
        </p:nvSpPr>
        <p:spPr>
          <a:xfrm>
            <a:off x="16840200" y="8892301"/>
            <a:ext cx="15838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BTC</a:t>
            </a:r>
            <a:endParaRPr lang="fr-FR" sz="2800" b="1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466E3B5-CF52-CA0B-5564-3F5E9DCD6AB9}"/>
              </a:ext>
            </a:extLst>
          </p:cNvPr>
          <p:cNvSpPr txBox="1"/>
          <p:nvPr/>
        </p:nvSpPr>
        <p:spPr>
          <a:xfrm>
            <a:off x="11106371" y="7920075"/>
            <a:ext cx="15838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ETH</a:t>
            </a:r>
            <a:endParaRPr lang="fr-FR" sz="3600" b="1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97F1E63-E563-7513-465B-E4AFE6F1C1DD}"/>
              </a:ext>
            </a:extLst>
          </p:cNvPr>
          <p:cNvSpPr txBox="1"/>
          <p:nvPr/>
        </p:nvSpPr>
        <p:spPr>
          <a:xfrm>
            <a:off x="10608733" y="6382356"/>
            <a:ext cx="15838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ADA</a:t>
            </a:r>
            <a:endParaRPr lang="fr-FR" sz="3600" b="1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B5BC60B-66CC-DC47-86A8-A1ECD8CC053E}"/>
              </a:ext>
            </a:extLst>
          </p:cNvPr>
          <p:cNvSpPr txBox="1"/>
          <p:nvPr/>
        </p:nvSpPr>
        <p:spPr>
          <a:xfrm>
            <a:off x="10864508" y="3966788"/>
            <a:ext cx="25791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800" b="1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AUTRES</a:t>
            </a:r>
            <a:endParaRPr lang="fr-FR" sz="3600" b="1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6990170-2CE4-B492-DA6E-6266C4EC2959}"/>
              </a:ext>
            </a:extLst>
          </p:cNvPr>
          <p:cNvSpPr txBox="1"/>
          <p:nvPr/>
        </p:nvSpPr>
        <p:spPr>
          <a:xfrm>
            <a:off x="12154082" y="2887059"/>
            <a:ext cx="59796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3600" b="1" dirty="0">
                <a:solidFill>
                  <a:srgbClr val="D9D9D9"/>
                </a:solidFill>
                <a:latin typeface="Poppins"/>
                <a:ea typeface="Poppins"/>
                <a:cs typeface="Poppins"/>
                <a:sym typeface="Poppins"/>
              </a:rPr>
              <a:t>Capitalisation globale</a:t>
            </a:r>
            <a:endParaRPr lang="fr-FR" sz="36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112901">
            <a:off x="6780949" y="1303009"/>
            <a:ext cx="15560453" cy="12655835"/>
          </a:xfrm>
          <a:custGeom>
            <a:avLst/>
            <a:gdLst/>
            <a:ahLst/>
            <a:cxnLst/>
            <a:rect l="l" t="t" r="r" b="b"/>
            <a:pathLst>
              <a:path w="15560453" h="12655835">
                <a:moveTo>
                  <a:pt x="0" y="0"/>
                </a:moveTo>
                <a:lnTo>
                  <a:pt x="15560453" y="0"/>
                </a:lnTo>
                <a:lnTo>
                  <a:pt x="15560453" y="12655835"/>
                </a:lnTo>
                <a:lnTo>
                  <a:pt x="0" y="12655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/>
          <p:cNvSpPr/>
          <p:nvPr/>
        </p:nvSpPr>
        <p:spPr>
          <a:xfrm rot="-2112901">
            <a:off x="-9486976" y="8847462"/>
            <a:ext cx="15560453" cy="12655835"/>
          </a:xfrm>
          <a:custGeom>
            <a:avLst/>
            <a:gdLst/>
            <a:ahLst/>
            <a:cxnLst/>
            <a:rect l="l" t="t" r="r" b="b"/>
            <a:pathLst>
              <a:path w="15560453" h="12655835">
                <a:moveTo>
                  <a:pt x="0" y="0"/>
                </a:moveTo>
                <a:lnTo>
                  <a:pt x="15560453" y="0"/>
                </a:lnTo>
                <a:lnTo>
                  <a:pt x="15560453" y="12655835"/>
                </a:lnTo>
                <a:lnTo>
                  <a:pt x="0" y="12655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5" name="Freeform 15"/>
          <p:cNvSpPr/>
          <p:nvPr/>
        </p:nvSpPr>
        <p:spPr>
          <a:xfrm rot="-7925008">
            <a:off x="-2592373" y="13764827"/>
            <a:ext cx="15560453" cy="12655835"/>
          </a:xfrm>
          <a:custGeom>
            <a:avLst/>
            <a:gdLst/>
            <a:ahLst/>
            <a:cxnLst/>
            <a:rect l="l" t="t" r="r" b="b"/>
            <a:pathLst>
              <a:path w="15560453" h="12655835">
                <a:moveTo>
                  <a:pt x="0" y="0"/>
                </a:moveTo>
                <a:lnTo>
                  <a:pt x="15560453" y="0"/>
                </a:lnTo>
                <a:lnTo>
                  <a:pt x="15560453" y="12655835"/>
                </a:lnTo>
                <a:lnTo>
                  <a:pt x="0" y="12655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6" name="TextBox 16"/>
          <p:cNvSpPr txBox="1"/>
          <p:nvPr/>
        </p:nvSpPr>
        <p:spPr>
          <a:xfrm>
            <a:off x="685800" y="1247775"/>
            <a:ext cx="14782800" cy="1158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402"/>
              </a:lnSpc>
            </a:pPr>
            <a:r>
              <a:rPr lang="en-US" sz="9770" b="1" spc="-478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Statistiques</a:t>
            </a:r>
            <a:r>
              <a:rPr lang="en-US" sz="9770" b="1" spc="-478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descriptives</a:t>
            </a:r>
          </a:p>
        </p:txBody>
      </p:sp>
      <p:pic>
        <p:nvPicPr>
          <p:cNvPr id="20" name="Picture 606591172">
            <a:extLst>
              <a:ext uri="{FF2B5EF4-FFF2-40B4-BE49-F238E27FC236}">
                <a16:creationId xmlns:a16="http://schemas.microsoft.com/office/drawing/2014/main" id="{3BEAD353-572A-0A73-4FD0-1E5007C96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36" y="3047016"/>
            <a:ext cx="16677927" cy="526526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346228">
            <a:off x="7633688" y="-6504262"/>
            <a:ext cx="14411260" cy="11721159"/>
          </a:xfrm>
          <a:custGeom>
            <a:avLst/>
            <a:gdLst/>
            <a:ahLst/>
            <a:cxnLst/>
            <a:rect l="l" t="t" r="r" b="b"/>
            <a:pathLst>
              <a:path w="14411260" h="11721159">
                <a:moveTo>
                  <a:pt x="0" y="0"/>
                </a:moveTo>
                <a:lnTo>
                  <a:pt x="14411261" y="0"/>
                </a:lnTo>
                <a:lnTo>
                  <a:pt x="14411261" y="11721158"/>
                </a:lnTo>
                <a:lnTo>
                  <a:pt x="0" y="117211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/>
          <p:cNvSpPr/>
          <p:nvPr/>
        </p:nvSpPr>
        <p:spPr>
          <a:xfrm rot="9819343">
            <a:off x="-6386192" y="6967019"/>
            <a:ext cx="11542340" cy="9387770"/>
          </a:xfrm>
          <a:custGeom>
            <a:avLst/>
            <a:gdLst/>
            <a:ahLst/>
            <a:cxnLst/>
            <a:rect l="l" t="t" r="r" b="b"/>
            <a:pathLst>
              <a:path w="11542340" h="9387770">
                <a:moveTo>
                  <a:pt x="0" y="0"/>
                </a:moveTo>
                <a:lnTo>
                  <a:pt x="11542340" y="0"/>
                </a:lnTo>
                <a:lnTo>
                  <a:pt x="11542340" y="9387769"/>
                </a:lnTo>
                <a:lnTo>
                  <a:pt x="0" y="93877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14" name="Espace réservé du contenu 4">
            <a:extLst>
              <a:ext uri="{FF2B5EF4-FFF2-40B4-BE49-F238E27FC236}">
                <a16:creationId xmlns:a16="http://schemas.microsoft.com/office/drawing/2014/main" id="{BD1105FD-196B-F6FB-4824-8D82D12C01F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305" t="10608" r="20912" b="7303"/>
          <a:stretch/>
        </p:blipFill>
        <p:spPr>
          <a:xfrm>
            <a:off x="8610600" y="1028700"/>
            <a:ext cx="9220200" cy="8661400"/>
          </a:xfrm>
          <a:prstGeom prst="rect">
            <a:avLst/>
          </a:prstGeom>
        </p:spPr>
      </p:pic>
      <p:sp>
        <p:nvSpPr>
          <p:cNvPr id="15" name="TextBox 16">
            <a:extLst>
              <a:ext uri="{FF2B5EF4-FFF2-40B4-BE49-F238E27FC236}">
                <a16:creationId xmlns:a16="http://schemas.microsoft.com/office/drawing/2014/main" id="{AE62D7DC-B7E8-2BB8-AC67-FCF942C7ED6B}"/>
              </a:ext>
            </a:extLst>
          </p:cNvPr>
          <p:cNvSpPr txBox="1"/>
          <p:nvPr/>
        </p:nvSpPr>
        <p:spPr>
          <a:xfrm>
            <a:off x="685800" y="1247775"/>
            <a:ext cx="7772400" cy="22359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402"/>
              </a:lnSpc>
            </a:pPr>
            <a:r>
              <a:rPr lang="en-US" sz="9770" b="1" spc="-478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Modèle</a:t>
            </a:r>
            <a:r>
              <a:rPr lang="en-US" sz="9770" b="1" spc="-478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9770" b="1" spc="-478" dirty="0">
                <a:solidFill>
                  <a:srgbClr val="FFFFFF"/>
                </a:solidFill>
                <a:latin typeface="Poppins "/>
                <a:ea typeface="Poppins Bold"/>
                <a:cs typeface="Poppins Bold"/>
                <a:sym typeface="Poppins Bold"/>
              </a:rPr>
              <a:t>Arch-</a:t>
            </a:r>
            <a:r>
              <a:rPr lang="en-US" sz="9770" b="1" spc="-478" dirty="0" err="1">
                <a:solidFill>
                  <a:srgbClr val="FFFFFF"/>
                </a:solidFill>
                <a:latin typeface="Poppins "/>
                <a:ea typeface="Poppins Bold"/>
                <a:cs typeface="Poppins Bold"/>
                <a:sym typeface="Poppins Bold"/>
              </a:rPr>
              <a:t>Garch</a:t>
            </a:r>
            <a:endParaRPr lang="en-US" sz="9770" b="1" spc="-478" dirty="0">
              <a:solidFill>
                <a:srgbClr val="FFFFFF"/>
              </a:solidFill>
              <a:latin typeface="Poppins 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3BA5DE-CD78-FD44-230B-B8CB6EA4E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ACC7D26-E9C4-3F62-50DF-001232098D66}"/>
              </a:ext>
            </a:extLst>
          </p:cNvPr>
          <p:cNvSpPr/>
          <p:nvPr/>
        </p:nvSpPr>
        <p:spPr>
          <a:xfrm rot="2346228">
            <a:off x="7633688" y="-6504262"/>
            <a:ext cx="14411260" cy="11721159"/>
          </a:xfrm>
          <a:custGeom>
            <a:avLst/>
            <a:gdLst/>
            <a:ahLst/>
            <a:cxnLst/>
            <a:rect l="l" t="t" r="r" b="b"/>
            <a:pathLst>
              <a:path w="14411260" h="11721159">
                <a:moveTo>
                  <a:pt x="0" y="0"/>
                </a:moveTo>
                <a:lnTo>
                  <a:pt x="14411261" y="0"/>
                </a:lnTo>
                <a:lnTo>
                  <a:pt x="14411261" y="11721158"/>
                </a:lnTo>
                <a:lnTo>
                  <a:pt x="0" y="117211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A8700487-DEB0-6E76-0085-16AB1086B821}"/>
              </a:ext>
            </a:extLst>
          </p:cNvPr>
          <p:cNvSpPr/>
          <p:nvPr/>
        </p:nvSpPr>
        <p:spPr>
          <a:xfrm rot="9819343">
            <a:off x="-6386192" y="6967019"/>
            <a:ext cx="11542340" cy="9387770"/>
          </a:xfrm>
          <a:custGeom>
            <a:avLst/>
            <a:gdLst/>
            <a:ahLst/>
            <a:cxnLst/>
            <a:rect l="l" t="t" r="r" b="b"/>
            <a:pathLst>
              <a:path w="11542340" h="9387770">
                <a:moveTo>
                  <a:pt x="0" y="0"/>
                </a:moveTo>
                <a:lnTo>
                  <a:pt x="11542340" y="0"/>
                </a:lnTo>
                <a:lnTo>
                  <a:pt x="11542340" y="9387769"/>
                </a:lnTo>
                <a:lnTo>
                  <a:pt x="0" y="93877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99360E78-97B5-B60D-4921-7280B406EB55}"/>
              </a:ext>
            </a:extLst>
          </p:cNvPr>
          <p:cNvSpPr txBox="1"/>
          <p:nvPr/>
        </p:nvSpPr>
        <p:spPr>
          <a:xfrm>
            <a:off x="685800" y="1247775"/>
            <a:ext cx="7772400" cy="22359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402"/>
              </a:lnSpc>
            </a:pPr>
            <a:r>
              <a:rPr lang="en-US" sz="9770" b="1" spc="-478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Modèle</a:t>
            </a:r>
            <a:r>
              <a:rPr lang="en-US" sz="9770" b="1" spc="-478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Arch-</a:t>
            </a:r>
            <a:r>
              <a:rPr lang="en-US" sz="9770" b="1" spc="-478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Garch</a:t>
            </a:r>
            <a:endParaRPr lang="en-US" sz="9770" b="1" spc="-478" dirty="0">
              <a:solidFill>
                <a:srgbClr val="FFFFFF"/>
              </a:solidFill>
              <a:latin typeface="Poppins" panose="00000500000000000000" pitchFamily="2" charset="0"/>
              <a:ea typeface="Poppins Bold"/>
              <a:cs typeface="Poppins" panose="00000500000000000000" pitchFamily="2" charset="0"/>
              <a:sym typeface="Poppins Bold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FDF494C-63A2-A5B8-0890-5F6E7F9AC4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58" r="14142" b="9867"/>
          <a:stretch/>
        </p:blipFill>
        <p:spPr>
          <a:xfrm>
            <a:off x="8458200" y="499197"/>
            <a:ext cx="8915401" cy="928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01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3240127">
            <a:off x="-6109079" y="-399626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TextBox 3"/>
          <p:cNvSpPr txBox="1"/>
          <p:nvPr/>
        </p:nvSpPr>
        <p:spPr>
          <a:xfrm>
            <a:off x="637949" y="825698"/>
            <a:ext cx="15539040" cy="14797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117"/>
              </a:lnSpc>
            </a:pP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Résultats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des </a:t>
            </a:r>
            <a:r>
              <a:rPr lang="en-US" sz="8800" b="1" dirty="0" err="1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régressions</a:t>
            </a:r>
            <a:r>
              <a:rPr lang="en-US" sz="8800" b="1" dirty="0">
                <a:solidFill>
                  <a:srgbClr val="FFFFFF"/>
                </a:solidFill>
                <a:latin typeface="Poppins" panose="00000500000000000000" pitchFamily="2" charset="0"/>
                <a:ea typeface="Poppins Bold"/>
                <a:cs typeface="Poppins" panose="00000500000000000000" pitchFamily="2" charset="0"/>
                <a:sym typeface="Poppins Bold"/>
              </a:rPr>
              <a:t> </a:t>
            </a:r>
          </a:p>
        </p:txBody>
      </p:sp>
      <p:sp>
        <p:nvSpPr>
          <p:cNvPr id="8" name="Freeform 8"/>
          <p:cNvSpPr/>
          <p:nvPr/>
        </p:nvSpPr>
        <p:spPr>
          <a:xfrm rot="-5189273" flipH="1">
            <a:off x="11555402" y="1583686"/>
            <a:ext cx="9192374" cy="9192374"/>
          </a:xfrm>
          <a:custGeom>
            <a:avLst/>
            <a:gdLst/>
            <a:ahLst/>
            <a:cxnLst/>
            <a:rect l="l" t="t" r="r" b="b"/>
            <a:pathLst>
              <a:path w="9192374" h="9192374">
                <a:moveTo>
                  <a:pt x="9192374" y="0"/>
                </a:moveTo>
                <a:lnTo>
                  <a:pt x="0" y="0"/>
                </a:lnTo>
                <a:lnTo>
                  <a:pt x="0" y="9192374"/>
                </a:lnTo>
                <a:lnTo>
                  <a:pt x="9192374" y="9192374"/>
                </a:lnTo>
                <a:lnTo>
                  <a:pt x="9192374" y="0"/>
                </a:lnTo>
                <a:close/>
              </a:path>
            </a:pathLst>
          </a:custGeom>
          <a:blipFill>
            <a:blip r:embed="rId3">
              <a:alphaModFix amt="6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9" name="Freeform 9"/>
          <p:cNvSpPr/>
          <p:nvPr/>
        </p:nvSpPr>
        <p:spPr>
          <a:xfrm rot="3240127">
            <a:off x="-6427531" y="11000440"/>
            <a:ext cx="18590157" cy="15119994"/>
          </a:xfrm>
          <a:custGeom>
            <a:avLst/>
            <a:gdLst/>
            <a:ahLst/>
            <a:cxnLst/>
            <a:rect l="l" t="t" r="r" b="b"/>
            <a:pathLst>
              <a:path w="18590157" h="15119994">
                <a:moveTo>
                  <a:pt x="0" y="0"/>
                </a:moveTo>
                <a:lnTo>
                  <a:pt x="18590156" y="0"/>
                </a:lnTo>
                <a:lnTo>
                  <a:pt x="18590156" y="15119994"/>
                </a:lnTo>
                <a:lnTo>
                  <a:pt x="0" y="15119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pic>
        <p:nvPicPr>
          <p:cNvPr id="13" name="Image 12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E183A00E-273D-24F8-1A2E-19CDFE11C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2752421"/>
            <a:ext cx="13728019" cy="63404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504</Words>
  <Application>Microsoft Office PowerPoint</Application>
  <PresentationFormat>Personnalisé</PresentationFormat>
  <Paragraphs>56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Poppins</vt:lpstr>
      <vt:lpstr>Calibri</vt:lpstr>
      <vt:lpstr>Poppins </vt:lpstr>
      <vt:lpstr>Arial</vt:lpstr>
      <vt:lpstr>Poppins 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Modern Crypto Presentation</dc:title>
  <dc:creator>Grégoire Sarsat</dc:creator>
  <cp:lastModifiedBy>Grégoire Sarsat</cp:lastModifiedBy>
  <cp:revision>5</cp:revision>
  <dcterms:created xsi:type="dcterms:W3CDTF">2006-08-16T00:00:00Z</dcterms:created>
  <dcterms:modified xsi:type="dcterms:W3CDTF">2025-02-05T18:57:27Z</dcterms:modified>
  <dc:identifier>DAGWNG3lG1c</dc:identifier>
</cp:coreProperties>
</file>

<file path=docProps/thumbnail.jpeg>
</file>